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8"/>
  </p:notesMasterIdLst>
  <p:sldIdLst>
    <p:sldId id="881" r:id="rId2"/>
    <p:sldId id="1017" r:id="rId3"/>
    <p:sldId id="882" r:id="rId4"/>
    <p:sldId id="1015" r:id="rId5"/>
    <p:sldId id="1014" r:id="rId6"/>
    <p:sldId id="1016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788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03D3AD-79BA-463C-A230-61FF02A6559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40EF-F95F-431A-8288-9103705FE00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C7C4E4-6498-432C-9F0F-FA687D89D52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5DC7-9427-4EC0-AD5E-5A93BDCF7648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1146-848F-4427-A9D0-5DDEC74E8F6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F030DE-52B2-4E06-8068-D3E01C4522F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084315-4284-487E-8272-4059E8896E3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0C9F-733E-4209-A3F4-951A9951193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3787-BA25-47A0-9992-59C0070C53F4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5615-DD5D-4BAA-97C5-CF42E134411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2DCB8B2-0825-422C-A410-975CB5BC05A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BEA657-3033-4D21-921B-8FC32318CD2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3.png"/><Relationship Id="rId7" Type="http://schemas.openxmlformats.org/officeDocument/2006/relationships/image" Target="../media/image46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10" Type="http://schemas.openxmlformats.org/officeDocument/2006/relationships/image" Target="../media/image861.png"/><Relationship Id="rId9" Type="http://schemas.openxmlformats.org/officeDocument/2006/relationships/image" Target="../media/image9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Wendepunkte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Häufige </a:t>
            </a:r>
            <a:r>
              <a:rPr lang="de-DE" sz="2400" dirty="0">
                <a:solidFill>
                  <a:srgbClr val="000000"/>
                </a:solidFill>
              </a:rPr>
              <a:t>Formulierungen für </a:t>
            </a:r>
            <a:endParaRPr lang="de-DE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Wendepunkte </a:t>
            </a:r>
            <a:r>
              <a:rPr lang="de-DE" sz="2400" dirty="0">
                <a:solidFill>
                  <a:srgbClr val="000000"/>
                </a:solidFill>
              </a:rPr>
              <a:t>im </a:t>
            </a:r>
            <a:r>
              <a:rPr lang="de-DE" sz="2400" dirty="0" smtClean="0">
                <a:solidFill>
                  <a:srgbClr val="000000"/>
                </a:solidFill>
              </a:rPr>
              <a:t>Abitur: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Stellen mit „maximaler Steigung “, 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„stärkstem Gefälle“, etc.</a:t>
            </a:r>
            <a:endParaRPr lang="de-DE" sz="24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666" y="2429991"/>
            <a:ext cx="29527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Freihandform 22"/>
          <p:cNvSpPr>
            <a:spLocks noChangeAspect="1"/>
          </p:cNvSpPr>
          <p:nvPr/>
        </p:nvSpPr>
        <p:spPr>
          <a:xfrm>
            <a:off x="6137998" y="3222080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24" name="Gerade Verbindung 23"/>
          <p:cNvSpPr/>
          <p:nvPr/>
        </p:nvSpPr>
        <p:spPr>
          <a:xfrm flipV="1">
            <a:off x="6587802" y="3466342"/>
            <a:ext cx="576064" cy="96434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tailEnd type="none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25" name="Gerade Verbindung 24"/>
          <p:cNvSpPr/>
          <p:nvPr/>
        </p:nvSpPr>
        <p:spPr>
          <a:xfrm>
            <a:off x="7299492" y="4005290"/>
            <a:ext cx="368430" cy="123128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tailEnd type="none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22" name="Freihandform 21"/>
          <p:cNvSpPr>
            <a:spLocks noChangeAspect="1"/>
          </p:cNvSpPr>
          <p:nvPr/>
        </p:nvSpPr>
        <p:spPr>
          <a:xfrm>
            <a:off x="7460288" y="457198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9" name="Freihandform 18"/>
          <p:cNvSpPr>
            <a:spLocks noChangeAspect="1"/>
          </p:cNvSpPr>
          <p:nvPr/>
        </p:nvSpPr>
        <p:spPr>
          <a:xfrm>
            <a:off x="6821582" y="3969290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Textplatzhalter 9"/>
          <p:cNvSpPr txBox="1">
            <a:spLocks/>
          </p:cNvSpPr>
          <p:nvPr/>
        </p:nvSpPr>
        <p:spPr>
          <a:xfrm>
            <a:off x="4608214" y="5640932"/>
            <a:ext cx="4068242" cy="461665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32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8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2"/>
              </a:buClr>
              <a:buSzPct val="75000"/>
              <a:buFont typeface="StarSymbol"/>
              <a:buChar char="–"/>
              <a:defRPr kumimoji="0" lang="de-DE" sz="24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75000"/>
              <a:buFont typeface="StarSymbol"/>
              <a:buChar char="–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>
              <a:spcAft>
                <a:spcPts val="0"/>
              </a:spcAft>
              <a:buFont typeface="StarSymbol"/>
              <a:buNone/>
            </a:pPr>
            <a:r>
              <a:rPr lang="de-DE" sz="2400" dirty="0" smtClean="0">
                <a:solidFill>
                  <a:srgbClr val="FF0000"/>
                </a:solidFill>
                <a:latin typeface="+mn-lt"/>
              </a:rPr>
              <a:t>Stelle der stärksten Steigung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Textplatzhalter 10"/>
          <p:cNvSpPr txBox="1">
            <a:spLocks/>
          </p:cNvSpPr>
          <p:nvPr/>
        </p:nvSpPr>
        <p:spPr>
          <a:xfrm>
            <a:off x="4727930" y="1759629"/>
            <a:ext cx="4295808" cy="461665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32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8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2"/>
              </a:buClr>
              <a:buSzPct val="75000"/>
              <a:buFont typeface="StarSymbol"/>
              <a:buChar char="–"/>
              <a:defRPr kumimoji="0" lang="de-DE" sz="24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75000"/>
              <a:buFont typeface="StarSymbol"/>
              <a:buChar char="–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>
              <a:spcAft>
                <a:spcPts val="0"/>
              </a:spcAft>
              <a:buFont typeface="StarSymbol"/>
              <a:buNone/>
            </a:pPr>
            <a:r>
              <a:rPr lang="de-DE" sz="2400" dirty="0" smtClean="0">
                <a:solidFill>
                  <a:srgbClr val="FF0000"/>
                </a:solidFill>
                <a:latin typeface="+mn-lt"/>
              </a:rPr>
              <a:t>Stelle mit dem stärksten Gefälle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6" name="Gerade Verbindung 25"/>
          <p:cNvSpPr/>
          <p:nvPr/>
        </p:nvSpPr>
        <p:spPr>
          <a:xfrm flipH="1">
            <a:off x="6173998" y="2205414"/>
            <a:ext cx="198202" cy="935554"/>
          </a:xfrm>
          <a:prstGeom prst="lin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olid"/>
            <a:tailEnd type="arrow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hteck 26"/>
              <p:cNvSpPr/>
              <p:nvPr/>
            </p:nvSpPr>
            <p:spPr>
              <a:xfrm>
                <a:off x="6803273" y="236565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7" name="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273" y="2365652"/>
                <a:ext cx="32880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eck 27"/>
              <p:cNvSpPr/>
              <p:nvPr/>
            </p:nvSpPr>
            <p:spPr>
              <a:xfrm>
                <a:off x="8041860" y="3789040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860" y="3789040"/>
                <a:ext cx="32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hteck 28"/>
              <p:cNvSpPr/>
              <p:nvPr/>
            </p:nvSpPr>
            <p:spPr>
              <a:xfrm>
                <a:off x="5774598" y="3068960"/>
                <a:ext cx="4535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9" name="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598" y="3068960"/>
                <a:ext cx="453586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hteck 29"/>
              <p:cNvSpPr/>
              <p:nvPr/>
            </p:nvSpPr>
            <p:spPr>
              <a:xfrm>
                <a:off x="6478579" y="3761422"/>
                <a:ext cx="4535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0" name="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579" y="3761422"/>
                <a:ext cx="45358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hteck 30"/>
              <p:cNvSpPr/>
              <p:nvPr/>
            </p:nvSpPr>
            <p:spPr>
              <a:xfrm>
                <a:off x="7092280" y="4489375"/>
                <a:ext cx="4535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1" name="Rechtec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4489375"/>
                <a:ext cx="453586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Gerade Verbindung 31"/>
          <p:cNvSpPr/>
          <p:nvPr/>
        </p:nvSpPr>
        <p:spPr>
          <a:xfrm flipH="1">
            <a:off x="7503232" y="2221294"/>
            <a:ext cx="453144" cy="2268081"/>
          </a:xfrm>
          <a:prstGeom prst="lin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olid"/>
            <a:tailEnd type="arrow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33" name="Gerade Verbindung 32"/>
          <p:cNvSpPr/>
          <p:nvPr/>
        </p:nvSpPr>
        <p:spPr>
          <a:xfrm flipH="1" flipV="1">
            <a:off x="6932164" y="4096816"/>
            <a:ext cx="367328" cy="1544116"/>
          </a:xfrm>
          <a:prstGeom prst="lin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olid"/>
            <a:tailEnd type="arrow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Abgerundetes Rechteck 16"/>
              <p:cNvSpPr/>
              <p:nvPr/>
            </p:nvSpPr>
            <p:spPr>
              <a:xfrm>
                <a:off x="611559" y="1772816"/>
                <a:ext cx="4032449" cy="1928689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2400" dirty="0" smtClean="0">
                    <a:solidFill>
                      <a:schemeClr val="tx1"/>
                    </a:solidFill>
                  </a:rPr>
                  <a:t>Notwendiges Kriterium:</a:t>
                </a:r>
              </a:p>
              <a:p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r>
                      <a:rPr lang="de-DE" sz="2400" b="0" i="0" smtClean="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</a:p>
              <a:p>
                <a:endParaRPr lang="de-DE" sz="800" dirty="0" smtClean="0">
                  <a:solidFill>
                    <a:schemeClr val="tx1"/>
                  </a:solidFill>
                </a:endParaRPr>
              </a:p>
              <a:p>
                <a:r>
                  <a:rPr lang="de-DE" sz="2400" dirty="0" smtClean="0">
                    <a:solidFill>
                      <a:schemeClr val="tx1"/>
                    </a:solidFill>
                  </a:rPr>
                  <a:t>Hinreichendes </a:t>
                </a:r>
                <a:r>
                  <a:rPr lang="de-DE" sz="2400" dirty="0">
                    <a:solidFill>
                      <a:schemeClr val="tx1"/>
                    </a:solidFill>
                  </a:rPr>
                  <a:t>Kriterium:</a:t>
                </a:r>
                <a:endParaRPr lang="de-DE" sz="2400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≠</m:t>
                    </m:r>
                    <m:r>
                      <a:rPr lang="de-DE" sz="240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7" name="Abgerundetes 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59" y="1772816"/>
                <a:ext cx="4032449" cy="1928689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10"/>
                <a:stretch>
                  <a:fillRect l="-90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76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Verfahren „von Hand“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Zur Bestimmung von Wendepunkten gehen Sie wie folgt vor: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AutoNum type="arabicParenR"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Löse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und erhalte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…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AutoNum type="arabicParenR"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Prüfe jede der oben gefundenen Lösungen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′′′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:</a:t>
                </a:r>
              </a:p>
              <a:p>
                <a:pPr lvl="1"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100" dirty="0" smtClean="0">
                    <a:solidFill>
                      <a:srgbClr val="000000"/>
                    </a:solidFill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1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1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′′′</m:t>
                    </m:r>
                    <m:d>
                      <m:dPr>
                        <m:ctrlPr>
                          <a:rPr lang="de-DE" sz="21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1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1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100" dirty="0" smtClean="0">
                    <a:solidFill>
                      <a:srgbClr val="000000"/>
                    </a:solidFill>
                  </a:rPr>
                  <a:t>, so liegt </a:t>
                </a:r>
                <a:r>
                  <a:rPr lang="de-DE" sz="2100" b="1" dirty="0" smtClean="0">
                    <a:solidFill>
                      <a:srgbClr val="FF0000"/>
                    </a:solidFill>
                  </a:rPr>
                  <a:t>kein</a:t>
                </a:r>
                <a:r>
                  <a:rPr lang="de-DE" sz="2100" dirty="0" smtClean="0">
                    <a:solidFill>
                      <a:srgbClr val="000000"/>
                    </a:solidFill>
                  </a:rPr>
                  <a:t> Wendepunkt vor.</a:t>
                </a:r>
              </a:p>
              <a:p>
                <a:pPr lvl="1"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100" dirty="0" smtClean="0">
                    <a:solidFill>
                      <a:srgbClr val="000000"/>
                    </a:solidFill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1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1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′′′</m:t>
                    </m:r>
                    <m:d>
                      <m:dPr>
                        <m:ctrlPr>
                          <a:rPr lang="de-DE" sz="21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1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1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de-DE" sz="21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100" dirty="0">
                    <a:solidFill>
                      <a:srgbClr val="000000"/>
                    </a:solidFill>
                  </a:rPr>
                  <a:t>, so liegt </a:t>
                </a:r>
                <a:r>
                  <a:rPr lang="de-DE" sz="2100" dirty="0" smtClean="0">
                    <a:solidFill>
                      <a:srgbClr val="000000"/>
                    </a:solidFill>
                  </a:rPr>
                  <a:t>ein Wendepunkt vor.</a:t>
                </a:r>
              </a:p>
              <a:p>
                <a:pPr marL="457200" indent="-457200">
                  <a:buSzPct val="100000"/>
                  <a:buFont typeface="Wingdings"/>
                  <a:buAutoNum type="arabicParenR"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-Koordinate des Wendepunktes erhalten Sie durch Einsetzen des in 1) gefundenen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-Wertes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endParaRPr lang="de-DE" sz="2400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96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Untersuche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−2,5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auf </a:t>
                </a:r>
                <a:r>
                  <a:rPr lang="de-DE" sz="2400" dirty="0" smtClean="0"/>
                  <a:t>Wendepunkte.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lvl="0" indent="0">
                  <a:buNone/>
                </a:pPr>
                <a:r>
                  <a:rPr lang="de-DE" sz="2400" b="1" dirty="0" smtClean="0"/>
                  <a:t>Lösung:</a:t>
                </a:r>
                <a:endParaRPr lang="de-DE" sz="2400" b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latin typeface="Cambria Math"/>
                          </a:rPr>
                          <m:t>3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−5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,</m:t>
                    </m:r>
                    <m:r>
                      <a:rPr lang="de-DE" sz="2400" i="1">
                        <a:latin typeface="Cambria Math"/>
                      </a:rPr>
                      <m:t>  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′</m:t>
                        </m:r>
                        <m:r>
                          <a:rPr lang="de-DE" sz="240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=6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−5,  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′</m:t>
                        </m:r>
                        <m:r>
                          <a:rPr lang="de-DE" sz="2400">
                            <a:latin typeface="Cambria Math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=6</m:t>
                    </m:r>
                  </m:oMath>
                </a14:m>
                <a:r>
                  <a:rPr lang="de-DE" sz="2400" dirty="0">
                    <a:latin typeface="Albany" pitchFamily="18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=0⇔6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−5=0⇔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>
                        <a:latin typeface="Cambria Math"/>
                      </a:rPr>
                      <m:t>≈0,83</m:t>
                    </m:r>
                  </m:oMath>
                </a14:m>
                <a:r>
                  <a:rPr lang="de-DE" sz="2400" dirty="0">
                    <a:latin typeface="Albany" pitchFamily="18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′</m:t>
                        </m:r>
                        <m:r>
                          <a:rPr lang="de-DE" sz="2400">
                            <a:latin typeface="Cambria Math"/>
                          </a:rPr>
                          <m:t>′′</m:t>
                        </m:r>
                      </m:sup>
                    </m:sSup>
                    <m:d>
                      <m:dPr>
                        <m:begChr m:val=""/>
                        <m:endChr m:val="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de-DE" sz="240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de-DE" sz="2400">
                        <a:latin typeface="Cambria Math"/>
                      </a:rPr>
                      <m:t>≠0⇒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Wendepunkt</m:t>
                    </m:r>
                    <m:r>
                      <a:rPr lang="de-DE" sz="2400" i="1">
                        <a:latin typeface="Cambria Math"/>
                      </a:rPr>
                      <m:t> </m:t>
                    </m:r>
                    <m:r>
                      <a:rPr lang="de-DE" sz="2400" i="1">
                        <a:latin typeface="Cambria Math"/>
                      </a:rPr>
                      <m:t>𝑊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>
                            <a:latin typeface="Cambria Math"/>
                          </a:rPr>
                          <m:t>0,83∣−1,16</m:t>
                        </m:r>
                      </m:e>
                    </m:d>
                  </m:oMath>
                </a14:m>
                <a:r>
                  <a:rPr lang="de-DE" sz="2400" dirty="0">
                    <a:latin typeface="Albany" pitchFamily="18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200" dirty="0"/>
                  <a:t>			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de-DE" sz="240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de-DE" sz="2400">
                        <a:latin typeface="Cambria Math"/>
                      </a:rPr>
                      <m:t>≈−1,16</m:t>
                    </m:r>
                  </m:oMath>
                </a14:m>
                <a:r>
                  <a:rPr lang="de-DE" sz="2400" dirty="0">
                    <a:latin typeface="Albany" pitchFamily="18"/>
                  </a:rPr>
                  <a:t> </a:t>
                </a:r>
              </a:p>
              <a:p>
                <a:pPr marL="0" indent="0">
                  <a:buNone/>
                </a:pPr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Gerade Verbindung 4"/>
          <p:cNvSpPr/>
          <p:nvPr/>
        </p:nvSpPr>
        <p:spPr>
          <a:xfrm flipV="1">
            <a:off x="6156096" y="4479856"/>
            <a:ext cx="0" cy="371198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  <a:tailEnd type="arrow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Gerade Verbindung 5"/>
          <p:cNvSpPr/>
          <p:nvPr/>
        </p:nvSpPr>
        <p:spPr>
          <a:xfrm flipV="1">
            <a:off x="5436096" y="4839896"/>
            <a:ext cx="72000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6"/>
          <p:cNvSpPr/>
          <p:nvPr/>
        </p:nvSpPr>
        <p:spPr>
          <a:xfrm flipV="1">
            <a:off x="4355976" y="4346998"/>
            <a:ext cx="216024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890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mit dem GTR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Untersuche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sz="2400">
                        <a:latin typeface="Cambria Math"/>
                      </a:rPr>
                      <m:t>2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auf </a:t>
                </a:r>
                <a:r>
                  <a:rPr lang="de-DE" sz="2400" dirty="0" smtClean="0"/>
                  <a:t>Wendepunkte.</a:t>
                </a:r>
              </a:p>
              <a:p>
                <a:pPr marL="0" indent="0">
                  <a:buNone/>
                </a:pPr>
                <a:r>
                  <a:rPr lang="de-DE" sz="2400" b="1" dirty="0" smtClean="0"/>
                  <a:t>Beachte: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 Wendepunkte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/>
                  <a:t> finden Sie über </a:t>
                </a:r>
                <a:r>
                  <a:rPr lang="de-DE" sz="2400" dirty="0"/>
                  <a:t>die Hoch- </a:t>
                </a:r>
                <a:r>
                  <a:rPr lang="de-DE" sz="2400" dirty="0" smtClean="0"/>
                  <a:t>und </a:t>
                </a:r>
                <a:r>
                  <a:rPr lang="de-DE" sz="2400" dirty="0"/>
                  <a:t>Tiefpunkte </a:t>
                </a:r>
                <a:r>
                  <a:rPr lang="de-DE" sz="2400" dirty="0" smtClean="0"/>
                  <a:t>auf der Ableitungskurve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Geben Sie im GTR bei Y</a:t>
                </a:r>
                <a:r>
                  <a:rPr lang="de-DE" sz="2400" baseline="-25000" dirty="0" smtClean="0"/>
                  <a:t>1</a:t>
                </a:r>
                <a:r>
                  <a:rPr lang="de-DE" sz="2400" dirty="0" smtClean="0"/>
                  <a:t> den </a:t>
                </a:r>
                <a:br>
                  <a:rPr lang="de-DE" sz="2400" dirty="0" smtClean="0"/>
                </a:br>
                <a:r>
                  <a:rPr lang="de-DE" sz="2400" dirty="0" smtClean="0"/>
                  <a:t>Funktionsterm ein.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Bei Y</a:t>
                </a:r>
                <a:r>
                  <a:rPr lang="de-DE" sz="2400" baseline="-25000" dirty="0" smtClean="0"/>
                  <a:t>2</a:t>
                </a:r>
                <a:r>
                  <a:rPr lang="de-DE" sz="2400" dirty="0" smtClean="0"/>
                  <a:t> wählen Sie über die MATH-Taste die</a:t>
                </a:r>
                <a:br>
                  <a:rPr lang="de-DE" sz="2400" dirty="0" smtClean="0"/>
                </a:br>
                <a:r>
                  <a:rPr lang="de-DE" sz="2400" dirty="0" smtClean="0"/>
                  <a:t>Funktion </a:t>
                </a:r>
                <a:r>
                  <a:rPr lang="de-DE" sz="2400" dirty="0" err="1" smtClean="0"/>
                  <a:t>nDeriv</a:t>
                </a:r>
                <a:r>
                  <a:rPr lang="de-DE" sz="2400" dirty="0" smtClean="0"/>
                  <a:t>() und vervollständigen</a:t>
                </a:r>
                <a:br>
                  <a:rPr lang="de-DE" sz="2400" dirty="0" smtClean="0"/>
                </a:br>
                <a:r>
                  <a:rPr lang="de-DE" sz="2400" dirty="0" smtClean="0"/>
                  <a:t>Sie die Eingabe wie es die Abbildung zeigt. 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187" y="4696594"/>
            <a:ext cx="1885950" cy="12763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232" y="3284984"/>
            <a:ext cx="1885950" cy="1276350"/>
          </a:xfrm>
          <a:prstGeom prst="rect">
            <a:avLst/>
          </a:prstGeom>
        </p:spPr>
      </p:pic>
      <p:sp>
        <p:nvSpPr>
          <p:cNvPr id="11" name="Abgerundetes Rechteck 10"/>
          <p:cNvSpPr/>
          <p:nvPr/>
        </p:nvSpPr>
        <p:spPr>
          <a:xfrm>
            <a:off x="6660232" y="4842001"/>
            <a:ext cx="1656184" cy="57606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71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mit dem GTR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 smtClean="0"/>
              <a:t>Die Variable Y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können Sie wie folgt eingeben:</a:t>
            </a:r>
            <a:br>
              <a:rPr lang="de-DE" sz="2400" dirty="0" smtClean="0"/>
            </a:br>
            <a:r>
              <a:rPr lang="de-DE" sz="2400" dirty="0" smtClean="0"/>
              <a:t>Tippen Sie die Taste VARS und wählen </a:t>
            </a:r>
            <a:br>
              <a:rPr lang="de-DE" sz="2400" dirty="0" smtClean="0"/>
            </a:br>
            <a:r>
              <a:rPr lang="de-DE" sz="2400" dirty="0" smtClean="0"/>
              <a:t>anschließend mit den Pfeiltasten den Eintrag </a:t>
            </a:r>
            <a:br>
              <a:rPr lang="de-DE" sz="2400" dirty="0" smtClean="0"/>
            </a:br>
            <a:r>
              <a:rPr lang="de-DE" sz="2400" dirty="0" smtClean="0"/>
              <a:t>Y-VARS und dort die Option „</a:t>
            </a:r>
            <a:r>
              <a:rPr lang="de-DE" sz="2400" dirty="0" err="1" smtClean="0"/>
              <a:t>Function</a:t>
            </a:r>
            <a:r>
              <a:rPr lang="de-DE" sz="2400" dirty="0" smtClean="0"/>
              <a:t>“ und </a:t>
            </a:r>
            <a:br>
              <a:rPr lang="de-DE" sz="2400" dirty="0" smtClean="0"/>
            </a:br>
            <a:r>
              <a:rPr lang="de-DE" sz="2400" dirty="0" smtClean="0"/>
              <a:t>schließlich die Variable Y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.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Mit GRAPH lassen Sie sich (ggf. nach </a:t>
            </a:r>
            <a:br>
              <a:rPr lang="de-DE" sz="2400" dirty="0" smtClean="0"/>
            </a:br>
            <a:r>
              <a:rPr lang="de-DE" sz="2400" dirty="0" smtClean="0"/>
              <a:t>Einstellung des Koordinatenausschnitts) die </a:t>
            </a:r>
            <a:br>
              <a:rPr lang="de-DE" sz="2400" dirty="0" smtClean="0"/>
            </a:br>
            <a:r>
              <a:rPr lang="de-DE" sz="2400" dirty="0" smtClean="0"/>
              <a:t>Ableitungsfunktion zeichnen.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1792610"/>
            <a:ext cx="1885950" cy="12763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096866"/>
            <a:ext cx="18859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0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mit dem GTR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Mit 2ND CALC </a:t>
                </a:r>
                <a:r>
                  <a:rPr lang="de-DE" sz="2400" dirty="0" err="1" smtClean="0"/>
                  <a:t>minimum</a:t>
                </a:r>
                <a:r>
                  <a:rPr lang="de-DE" sz="2400" dirty="0" smtClean="0"/>
                  <a:t> bestimmen Sie die</a:t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-Koordinate des Minimums der Ableitungs-</a:t>
                </a:r>
                <a:br>
                  <a:rPr lang="de-DE" sz="2400" dirty="0" smtClean="0"/>
                </a:br>
                <a:r>
                  <a:rPr lang="de-DE" sz="2400" dirty="0" smtClean="0"/>
                  <a:t>kurve.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Dies ist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-Koordinate des Wendepunkts </a:t>
                </a:r>
                <a:br>
                  <a:rPr lang="de-DE" sz="2400" dirty="0" smtClean="0"/>
                </a:br>
                <a:r>
                  <a:rPr lang="de-DE" sz="2400" dirty="0" smtClean="0"/>
                  <a:t>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/>
                  <a:t>, in unserem Fall also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Wenn Sie über 2ND QUIT (MODE-Taste) in den Berechnungsmodus wechseln, können Sie nach </a:t>
                </a:r>
                <a:br>
                  <a:rPr lang="de-DE" sz="2400" dirty="0" smtClean="0"/>
                </a:br>
                <a:r>
                  <a:rPr lang="de-DE" sz="2400" dirty="0" smtClean="0"/>
                  <a:t>Eingabe von Y</a:t>
                </a:r>
                <a:r>
                  <a:rPr lang="de-DE" sz="2400" baseline="-25000" dirty="0" smtClean="0"/>
                  <a:t>1</a:t>
                </a:r>
                <a:r>
                  <a:rPr lang="de-DE" sz="2400" dirty="0" smtClean="0"/>
                  <a:t>(0)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400" dirty="0" smtClean="0"/>
                  <a:t>-Koordinate des </a:t>
                </a:r>
                <a:br>
                  <a:rPr lang="de-DE" sz="2400" dirty="0" smtClean="0"/>
                </a:br>
                <a:r>
                  <a:rPr lang="de-DE" sz="2400" dirty="0" smtClean="0"/>
                  <a:t>Wendepunkts ermitteln.</a:t>
                </a:r>
              </a:p>
              <a:p>
                <a:pPr marL="0" indent="0">
                  <a:buNone/>
                </a:pPr>
                <a:r>
                  <a:rPr lang="de-DE" sz="2400" b="1" dirty="0" smtClean="0"/>
                  <a:t>Ergebnis:</a:t>
                </a:r>
                <a:r>
                  <a:rPr lang="de-DE" sz="2400" dirty="0" smtClean="0"/>
                  <a:t> Der gesuchte Wendepunkt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(0|0)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1628800"/>
            <a:ext cx="1885950" cy="12763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40" y="3717032"/>
            <a:ext cx="1885950" cy="1276350"/>
          </a:xfrm>
          <a:prstGeom prst="rect">
            <a:avLst/>
          </a:prstGeom>
        </p:spPr>
      </p:pic>
      <p:sp>
        <p:nvSpPr>
          <p:cNvPr id="9" name="Gerade Verbindung 6"/>
          <p:cNvSpPr/>
          <p:nvPr/>
        </p:nvSpPr>
        <p:spPr>
          <a:xfrm flipV="1">
            <a:off x="5652120" y="5661248"/>
            <a:ext cx="936104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36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</Words>
  <Application>Microsoft Office PowerPoint</Application>
  <PresentationFormat>Bildschirmpräsentation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MS Gothic</vt:lpstr>
      <vt:lpstr>Albany</vt:lpstr>
      <vt:lpstr>Andale Sans UI</vt:lpstr>
      <vt:lpstr>Arial</vt:lpstr>
      <vt:lpstr>Calibri</vt:lpstr>
      <vt:lpstr>Cambria Math</vt:lpstr>
      <vt:lpstr>StarSymbol</vt:lpstr>
      <vt:lpstr>Tahoma</vt:lpstr>
      <vt:lpstr>Wingdings</vt:lpstr>
      <vt:lpstr>Wingdings 2</vt:lpstr>
      <vt:lpstr>Galathea</vt:lpstr>
      <vt:lpstr>Wendepunkte</vt:lpstr>
      <vt:lpstr>Verfahren „von Hand“</vt:lpstr>
      <vt:lpstr>Rechenbeispiel</vt:lpstr>
      <vt:lpstr>Rechenbeispiel mit dem GTR</vt:lpstr>
      <vt:lpstr>Rechenbeispiel mit dem GTR</vt:lpstr>
      <vt:lpstr>Rechenbeispiel mit dem GTR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259</cp:revision>
  <dcterms:created xsi:type="dcterms:W3CDTF">2013-03-17T05:38:34Z</dcterms:created>
  <dcterms:modified xsi:type="dcterms:W3CDTF">2018-01-25T18:11:21Z</dcterms:modified>
</cp:coreProperties>
</file>